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210 마마블럭" panose="020B0604020202020204" charset="-127"/>
      <p:regular r:id="rId9"/>
    </p:embeddedFont>
    <p:embeddedFont>
      <p:font typeface="Calibri" panose="020F0502020204030204" pitchFamily="34" charset="0"/>
      <p:regular r:id="rId10"/>
      <p:bold r:id="rId11"/>
      <p:italic r:id="rId12"/>
      <p:boldItalic r:id="rId13"/>
    </p:embeddedFont>
    <p:embeddedFont>
      <p:font typeface="Gagalin" panose="020B0604020202020204" charset="0"/>
      <p:regular r:id="rId14"/>
    </p:embeddedFont>
    <p:embeddedFont>
      <p:font typeface="Open Sans" panose="020B0606030504020204" pitchFamily="34" charset="0"/>
      <p:regular r:id="rId15"/>
      <p:bold r:id="rId16"/>
      <p:italic r:id="rId17"/>
      <p:boldItalic r:id="rId18"/>
    </p:embeddedFont>
    <p:embeddedFont>
      <p:font typeface="Tomorrow" panose="020B0604020202020204" charset="0"/>
      <p:regular r:id="rId19"/>
    </p:embeddedFont>
    <p:embeddedFont>
      <p:font typeface="Tomorrow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0031"/>
        </a:solidFill>
        <a:effectLst/>
      </p:bgPr>
    </p:bg>
    <p:spTree>
      <p:nvGrpSpPr>
        <p:cNvPr id="1" name=""/>
        <p:cNvGrpSpPr/>
        <p:nvPr/>
      </p:nvGrpSpPr>
      <p:grpSpPr>
        <a:xfrm>
          <a:off x="0" y="0"/>
          <a:ext cx="0" cy="0"/>
          <a:chOff x="0" y="0"/>
          <a:chExt cx="0" cy="0"/>
        </a:xfrm>
      </p:grpSpPr>
      <p:sp>
        <p:nvSpPr>
          <p:cNvPr id="2" name="Freeform 2"/>
          <p:cNvSpPr/>
          <p:nvPr/>
        </p:nvSpPr>
        <p:spPr>
          <a:xfrm>
            <a:off x="6248399" y="3360911"/>
            <a:ext cx="6871355" cy="804975"/>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31683" y="1008354"/>
            <a:ext cx="4152550" cy="4114800"/>
          </a:xfrm>
          <a:custGeom>
            <a:avLst/>
            <a:gdLst/>
            <a:ahLst/>
            <a:cxnLst/>
            <a:rect l="l" t="t" r="r" b="b"/>
            <a:pathLst>
              <a:path w="4152550" h="4114800">
                <a:moveTo>
                  <a:pt x="0" y="0"/>
                </a:moveTo>
                <a:lnTo>
                  <a:pt x="4152550" y="0"/>
                </a:lnTo>
                <a:lnTo>
                  <a:pt x="4152550" y="4114800"/>
                </a:lnTo>
                <a:lnTo>
                  <a:pt x="0" y="4114800"/>
                </a:lnTo>
                <a:lnTo>
                  <a:pt x="0" y="0"/>
                </a:lnTo>
                <a:close/>
              </a:path>
            </a:pathLst>
          </a:custGeom>
          <a:blipFill>
            <a:blip r:embed="rId4">
              <a:alphaModFix amt="28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610823" y="4165886"/>
            <a:ext cx="8415378" cy="841537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DFF">
                <a:alpha val="36863"/>
              </a:srgbClr>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948482" y="4690734"/>
            <a:ext cx="15485222" cy="5771765"/>
          </a:xfrm>
          <a:custGeom>
            <a:avLst/>
            <a:gdLst/>
            <a:ahLst/>
            <a:cxnLst/>
            <a:rect l="l" t="t" r="r" b="b"/>
            <a:pathLst>
              <a:path w="15485222" h="5771765">
                <a:moveTo>
                  <a:pt x="0" y="0"/>
                </a:moveTo>
                <a:lnTo>
                  <a:pt x="15485223" y="0"/>
                </a:lnTo>
                <a:lnTo>
                  <a:pt x="15485223" y="5771765"/>
                </a:lnTo>
                <a:lnTo>
                  <a:pt x="0" y="57717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8" name="AutoShape 8"/>
          <p:cNvSpPr/>
          <p:nvPr/>
        </p:nvSpPr>
        <p:spPr>
          <a:xfrm>
            <a:off x="-1035747" y="8879373"/>
            <a:ext cx="6492240" cy="0"/>
          </a:xfrm>
          <a:prstGeom prst="line">
            <a:avLst/>
          </a:prstGeom>
          <a:ln w="38100" cap="flat">
            <a:solidFill>
              <a:srgbClr val="FFFFFF"/>
            </a:solidFill>
            <a:prstDash val="solid"/>
            <a:headEnd type="diamond" w="lg" len="lg"/>
            <a:tailEnd type="diamond" w="lg" len="lg"/>
          </a:ln>
        </p:spPr>
      </p:sp>
      <p:sp>
        <p:nvSpPr>
          <p:cNvPr id="9" name="Freeform 9"/>
          <p:cNvSpPr/>
          <p:nvPr/>
        </p:nvSpPr>
        <p:spPr>
          <a:xfrm>
            <a:off x="428986" y="369205"/>
            <a:ext cx="2335758" cy="1278297"/>
          </a:xfrm>
          <a:custGeom>
            <a:avLst/>
            <a:gdLst/>
            <a:ahLst/>
            <a:cxnLst/>
            <a:rect l="l" t="t" r="r" b="b"/>
            <a:pathLst>
              <a:path w="2335758" h="1278297">
                <a:moveTo>
                  <a:pt x="0" y="0"/>
                </a:moveTo>
                <a:lnTo>
                  <a:pt x="2335759" y="0"/>
                </a:lnTo>
                <a:lnTo>
                  <a:pt x="2335759" y="1278297"/>
                </a:lnTo>
                <a:lnTo>
                  <a:pt x="0" y="12782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6718954" y="1933909"/>
            <a:ext cx="5486400" cy="1831271"/>
          </a:xfrm>
          <a:prstGeom prst="rect">
            <a:avLst/>
          </a:prstGeom>
        </p:spPr>
        <p:txBody>
          <a:bodyPr wrap="square" lIns="0" tIns="0" rIns="0" bIns="0" rtlCol="0" anchor="t">
            <a:spAutoFit/>
          </a:bodyPr>
          <a:lstStyle/>
          <a:p>
            <a:pPr algn="ctr">
              <a:lnSpc>
                <a:spcPts val="15224"/>
              </a:lnSpc>
            </a:pPr>
            <a:r>
              <a:rPr lang="en-US" sz="9600" dirty="0">
                <a:solidFill>
                  <a:schemeClr val="bg1"/>
                </a:solidFill>
                <a:latin typeface="210 마마블럭"/>
              </a:rPr>
              <a:t>FINDKOST</a:t>
            </a:r>
            <a:endParaRPr lang="en-US" sz="14499" dirty="0">
              <a:solidFill>
                <a:schemeClr val="bg1"/>
              </a:solidFill>
              <a:latin typeface="210 마마블럭 Semi-Bold"/>
            </a:endParaRPr>
          </a:p>
        </p:txBody>
      </p:sp>
      <p:sp>
        <p:nvSpPr>
          <p:cNvPr id="11" name="TextBox 11"/>
          <p:cNvSpPr txBox="1"/>
          <p:nvPr/>
        </p:nvSpPr>
        <p:spPr>
          <a:xfrm>
            <a:off x="591404" y="9305925"/>
            <a:ext cx="4561447" cy="729325"/>
          </a:xfrm>
          <a:prstGeom prst="rect">
            <a:avLst/>
          </a:prstGeom>
        </p:spPr>
        <p:txBody>
          <a:bodyPr lIns="0" tIns="0" rIns="0" bIns="0" rtlCol="0" anchor="t">
            <a:spAutoFit/>
          </a:bodyPr>
          <a:lstStyle/>
          <a:p>
            <a:pPr algn="ctr">
              <a:lnSpc>
                <a:spcPts val="2868"/>
              </a:lnSpc>
            </a:pPr>
            <a:r>
              <a:rPr lang="en-US" sz="2731">
                <a:solidFill>
                  <a:srgbClr val="FFFFFF"/>
                </a:solidFill>
                <a:latin typeface="Open Sans"/>
              </a:rPr>
              <a:t>MONINGKA, FABRIZIO</a:t>
            </a:r>
          </a:p>
          <a:p>
            <a:pPr algn="ctr">
              <a:lnSpc>
                <a:spcPts val="2868"/>
              </a:lnSpc>
            </a:pPr>
            <a:r>
              <a:rPr lang="en-US" sz="2731">
                <a:solidFill>
                  <a:srgbClr val="FFFFFF"/>
                </a:solidFill>
                <a:latin typeface="Open Sans"/>
              </a:rPr>
              <a:t>RARENTEWAN, MAYJEN</a:t>
            </a:r>
          </a:p>
        </p:txBody>
      </p:sp>
      <p:sp>
        <p:nvSpPr>
          <p:cNvPr id="12" name="TextBox 12"/>
          <p:cNvSpPr txBox="1"/>
          <p:nvPr/>
        </p:nvSpPr>
        <p:spPr>
          <a:xfrm>
            <a:off x="5694403" y="4152930"/>
            <a:ext cx="8074734" cy="416268"/>
          </a:xfrm>
          <a:prstGeom prst="rect">
            <a:avLst/>
          </a:prstGeom>
        </p:spPr>
        <p:txBody>
          <a:bodyPr wrap="square" lIns="0" tIns="0" rIns="0" bIns="0" rtlCol="0" anchor="t">
            <a:spAutoFit/>
          </a:bodyPr>
          <a:lstStyle/>
          <a:p>
            <a:pPr algn="ctr">
              <a:lnSpc>
                <a:spcPts val="3636"/>
              </a:lnSpc>
            </a:pPr>
            <a:r>
              <a:rPr lang="en-US" sz="2800" dirty="0">
                <a:solidFill>
                  <a:srgbClr val="FFFFFF"/>
                </a:solidFill>
                <a:latin typeface="Gagalin"/>
              </a:rPr>
              <a:t>"TEMUKAN KOST YANG SEMPURNA, DENGAN MUDAH"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0031"/>
        </a:solidFill>
        <a:effectLst/>
      </p:bgPr>
    </p:bg>
    <p:spTree>
      <p:nvGrpSpPr>
        <p:cNvPr id="1" name=""/>
        <p:cNvGrpSpPr/>
        <p:nvPr/>
      </p:nvGrpSpPr>
      <p:grpSpPr>
        <a:xfrm>
          <a:off x="0" y="0"/>
          <a:ext cx="0" cy="0"/>
          <a:chOff x="0" y="0"/>
          <a:chExt cx="0" cy="0"/>
        </a:xfrm>
      </p:grpSpPr>
      <p:sp>
        <p:nvSpPr>
          <p:cNvPr id="2" name="Freeform 2"/>
          <p:cNvSpPr/>
          <p:nvPr/>
        </p:nvSpPr>
        <p:spPr>
          <a:xfrm>
            <a:off x="12475011" y="9457431"/>
            <a:ext cx="5359446" cy="545689"/>
          </a:xfrm>
          <a:custGeom>
            <a:avLst/>
            <a:gdLst/>
            <a:ahLst/>
            <a:cxnLst/>
            <a:rect l="l" t="t" r="r" b="b"/>
            <a:pathLst>
              <a:path w="5359446" h="545689">
                <a:moveTo>
                  <a:pt x="0" y="0"/>
                </a:moveTo>
                <a:lnTo>
                  <a:pt x="5359446" y="0"/>
                </a:lnTo>
                <a:lnTo>
                  <a:pt x="5359446" y="545689"/>
                </a:lnTo>
                <a:lnTo>
                  <a:pt x="0" y="5456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02778" y="0"/>
            <a:ext cx="15485222" cy="5771765"/>
          </a:xfrm>
          <a:custGeom>
            <a:avLst/>
            <a:gdLst/>
            <a:ahLst/>
            <a:cxnLst/>
            <a:rect l="l" t="t" r="r" b="b"/>
            <a:pathLst>
              <a:path w="15485222" h="5771765">
                <a:moveTo>
                  <a:pt x="0" y="0"/>
                </a:moveTo>
                <a:lnTo>
                  <a:pt x="15485222" y="0"/>
                </a:lnTo>
                <a:lnTo>
                  <a:pt x="15485222" y="5771765"/>
                </a:lnTo>
                <a:lnTo>
                  <a:pt x="0" y="5771765"/>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4" name="Freeform 4"/>
          <p:cNvSpPr/>
          <p:nvPr/>
        </p:nvSpPr>
        <p:spPr>
          <a:xfrm>
            <a:off x="16684143" y="438425"/>
            <a:ext cx="1150314" cy="1139857"/>
          </a:xfrm>
          <a:custGeom>
            <a:avLst/>
            <a:gdLst/>
            <a:ahLst/>
            <a:cxnLst/>
            <a:rect l="l" t="t" r="r" b="b"/>
            <a:pathLst>
              <a:path w="1150314" h="1139857">
                <a:moveTo>
                  <a:pt x="0" y="0"/>
                </a:moveTo>
                <a:lnTo>
                  <a:pt x="1150314" y="0"/>
                </a:lnTo>
                <a:lnTo>
                  <a:pt x="1150314" y="1139857"/>
                </a:lnTo>
                <a:lnTo>
                  <a:pt x="0" y="1139857"/>
                </a:lnTo>
                <a:lnTo>
                  <a:pt x="0" y="0"/>
                </a:lnTo>
                <a:close/>
              </a:path>
            </a:pathLst>
          </a:custGeom>
          <a:blipFill>
            <a:blip r:embed="rId6">
              <a:alphaModFix amt="28000"/>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6205578" y="-1409700"/>
            <a:ext cx="8415378" cy="84153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DFF">
                <a:alpha val="36863"/>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154734" y="710693"/>
            <a:ext cx="1218233" cy="296428"/>
          </a:xfrm>
          <a:prstGeom prst="rect">
            <a:avLst/>
          </a:prstGeom>
        </p:spPr>
        <p:txBody>
          <a:bodyPr lIns="0" tIns="0" rIns="0" bIns="0" rtlCol="0" anchor="t">
            <a:spAutoFit/>
          </a:bodyPr>
          <a:lstStyle/>
          <a:p>
            <a:pPr algn="ctr">
              <a:lnSpc>
                <a:spcPts val="2332"/>
              </a:lnSpc>
            </a:pPr>
            <a:r>
              <a:rPr lang="en-US" sz="2221" b="1" dirty="0">
                <a:solidFill>
                  <a:srgbClr val="FFFFFF"/>
                </a:solidFill>
                <a:latin typeface="210 마마블럭 Semi-Bold"/>
              </a:rPr>
              <a:t>FINDKOST</a:t>
            </a:r>
          </a:p>
        </p:txBody>
      </p:sp>
      <p:sp>
        <p:nvSpPr>
          <p:cNvPr id="9" name="Freeform 9"/>
          <p:cNvSpPr/>
          <p:nvPr/>
        </p:nvSpPr>
        <p:spPr>
          <a:xfrm>
            <a:off x="3191187" y="3341818"/>
            <a:ext cx="11963548" cy="4132862"/>
          </a:xfrm>
          <a:custGeom>
            <a:avLst/>
            <a:gdLst/>
            <a:ahLst/>
            <a:cxnLst/>
            <a:rect l="l" t="t" r="r" b="b"/>
            <a:pathLst>
              <a:path w="11963548" h="4132862">
                <a:moveTo>
                  <a:pt x="0" y="0"/>
                </a:moveTo>
                <a:lnTo>
                  <a:pt x="11963547" y="0"/>
                </a:lnTo>
                <a:lnTo>
                  <a:pt x="11963547" y="4132862"/>
                </a:lnTo>
                <a:lnTo>
                  <a:pt x="0" y="41328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789063" y="3956728"/>
            <a:ext cx="5130203" cy="550462"/>
          </a:xfrm>
          <a:prstGeom prst="rect">
            <a:avLst/>
          </a:prstGeom>
        </p:spPr>
        <p:txBody>
          <a:bodyPr lIns="0" tIns="0" rIns="0" bIns="0" rtlCol="0" anchor="t">
            <a:spAutoFit/>
          </a:bodyPr>
          <a:lstStyle/>
          <a:p>
            <a:pPr algn="ctr">
              <a:lnSpc>
                <a:spcPts val="4204"/>
              </a:lnSpc>
            </a:pPr>
            <a:r>
              <a:rPr lang="en-US" sz="4004">
                <a:solidFill>
                  <a:srgbClr val="000000"/>
                </a:solidFill>
                <a:latin typeface="210 마마블럭"/>
              </a:rPr>
              <a:t>APA ITU FINDKOST ?</a:t>
            </a:r>
          </a:p>
        </p:txBody>
      </p:sp>
      <p:sp>
        <p:nvSpPr>
          <p:cNvPr id="11" name="TextBox 11"/>
          <p:cNvSpPr txBox="1"/>
          <p:nvPr/>
        </p:nvSpPr>
        <p:spPr>
          <a:xfrm>
            <a:off x="3685610" y="4518834"/>
            <a:ext cx="10916781" cy="1252931"/>
          </a:xfrm>
          <a:prstGeom prst="rect">
            <a:avLst/>
          </a:prstGeom>
        </p:spPr>
        <p:txBody>
          <a:bodyPr lIns="0" tIns="0" rIns="0" bIns="0" rtlCol="0" anchor="t">
            <a:spAutoFit/>
          </a:bodyPr>
          <a:lstStyle/>
          <a:p>
            <a:pPr algn="just">
              <a:lnSpc>
                <a:spcPts val="3325"/>
              </a:lnSpc>
            </a:pPr>
            <a:r>
              <a:rPr lang="en-US" sz="2558">
                <a:solidFill>
                  <a:srgbClr val="2E0031"/>
                </a:solidFill>
                <a:latin typeface="Tomorrow"/>
              </a:rPr>
              <a:t>FINDKOST adalah suatu aplikasi yang berguna untuk mencari dan menemukan kost (sebuah jenis rumah kost atau penginanapn sementara) yang sesuai dengan kebutuhan dan kenyamanan.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2259" y="1028700"/>
            <a:ext cx="18204094" cy="9068949"/>
          </a:xfrm>
          <a:custGeom>
            <a:avLst/>
            <a:gdLst/>
            <a:ahLst/>
            <a:cxnLst/>
            <a:rect l="l" t="t" r="r" b="b"/>
            <a:pathLst>
              <a:path w="18204094" h="9068949">
                <a:moveTo>
                  <a:pt x="0" y="0"/>
                </a:moveTo>
                <a:lnTo>
                  <a:pt x="18204094" y="0"/>
                </a:lnTo>
                <a:lnTo>
                  <a:pt x="18204094" y="9068949"/>
                </a:lnTo>
                <a:lnTo>
                  <a:pt x="0" y="9068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66847" y="1298873"/>
            <a:ext cx="11898784" cy="1553759"/>
          </a:xfrm>
          <a:prstGeom prst="rect">
            <a:avLst/>
          </a:prstGeom>
        </p:spPr>
        <p:txBody>
          <a:bodyPr lIns="0" tIns="0" rIns="0" bIns="0" rtlCol="0" anchor="t">
            <a:spAutoFit/>
          </a:bodyPr>
          <a:lstStyle/>
          <a:p>
            <a:pPr algn="ctr">
              <a:lnSpc>
                <a:spcPts val="12125"/>
              </a:lnSpc>
            </a:pPr>
            <a:r>
              <a:rPr lang="en-US" sz="10363">
                <a:solidFill>
                  <a:srgbClr val="2E0031"/>
                </a:solidFill>
                <a:latin typeface="210 마마블럭"/>
              </a:rPr>
              <a:t>Latar Belakang</a:t>
            </a:r>
          </a:p>
        </p:txBody>
      </p:sp>
      <p:sp>
        <p:nvSpPr>
          <p:cNvPr id="4" name="TextBox 4"/>
          <p:cNvSpPr txBox="1"/>
          <p:nvPr/>
        </p:nvSpPr>
        <p:spPr>
          <a:xfrm>
            <a:off x="1028700" y="3168037"/>
            <a:ext cx="15335324" cy="5330384"/>
          </a:xfrm>
          <a:prstGeom prst="rect">
            <a:avLst/>
          </a:prstGeom>
        </p:spPr>
        <p:txBody>
          <a:bodyPr lIns="0" tIns="0" rIns="0" bIns="0" rtlCol="0" anchor="t">
            <a:spAutoFit/>
          </a:bodyPr>
          <a:lstStyle/>
          <a:p>
            <a:pPr algn="just">
              <a:lnSpc>
                <a:spcPts val="4270"/>
              </a:lnSpc>
            </a:pPr>
            <a:r>
              <a:rPr lang="en-US" sz="3284">
                <a:solidFill>
                  <a:srgbClr val="2E0031"/>
                </a:solidFill>
                <a:latin typeface="Tomorrow"/>
              </a:rPr>
              <a:t>Di Sulut atau leibih tepatnya di Aermadidi, mencari kost dapat menjadi tugas yang melelahkan terhadap mahasiswa yang berkuliah di Unklab. Dengan banyak pilihan tersedia, sulit untuk mengetahui harus mulai dari mana. Dapat juga menghahiskan berjam” untuk mencari online, meminta rekomendasi dari teman atau mengunjungi kost secara langsung - hanya untuk kecewa dengan fasilitas , lokasi yang buruk atau pemilik kost yang kurang responsif. Itulah mengapa kita membuat FINDKOST. kami sebagai mahasiswa Unklab yang telah mengalami kesulitan mencari kost secara langsung, ingin membuat platform yang memudahkan bagi mahasiswa yang sedang mencari kost, untuk menemukan kesesuaian yang sempurna.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467161" y="2707472"/>
            <a:ext cx="8433797" cy="7191728"/>
          </a:xfrm>
          <a:custGeom>
            <a:avLst/>
            <a:gdLst/>
            <a:ahLst/>
            <a:cxnLst/>
            <a:rect l="l" t="t" r="r" b="b"/>
            <a:pathLst>
              <a:path w="8433797" h="7191728">
                <a:moveTo>
                  <a:pt x="0" y="0"/>
                </a:moveTo>
                <a:lnTo>
                  <a:pt x="8433797" y="0"/>
                </a:lnTo>
                <a:lnTo>
                  <a:pt x="8433797" y="7191728"/>
                </a:lnTo>
                <a:lnTo>
                  <a:pt x="0" y="7191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000973" y="5847931"/>
            <a:ext cx="4856067" cy="2637133"/>
          </a:xfrm>
          <a:prstGeom prst="rect">
            <a:avLst/>
          </a:prstGeom>
        </p:spPr>
        <p:txBody>
          <a:bodyPr lIns="0" tIns="0" rIns="0" bIns="0" rtlCol="0" anchor="t">
            <a:spAutoFit/>
          </a:bodyPr>
          <a:lstStyle/>
          <a:p>
            <a:pPr algn="ctr">
              <a:lnSpc>
                <a:spcPts val="4176"/>
              </a:lnSpc>
            </a:pPr>
            <a:r>
              <a:rPr lang="en-US" sz="3213">
                <a:solidFill>
                  <a:srgbClr val="2E0031"/>
                </a:solidFill>
                <a:latin typeface="Tomorrow"/>
              </a:rPr>
              <a:t>Lorem ipsum dolor sit amet, consectetur adipiscing elit. Vivamus sed vestibulum nunc, eget aliquam felis.</a:t>
            </a:r>
          </a:p>
        </p:txBody>
      </p:sp>
      <p:sp>
        <p:nvSpPr>
          <p:cNvPr id="5" name="Freeform 5"/>
          <p:cNvSpPr/>
          <p:nvPr/>
        </p:nvSpPr>
        <p:spPr>
          <a:xfrm>
            <a:off x="394921" y="2707472"/>
            <a:ext cx="8433797" cy="7191728"/>
          </a:xfrm>
          <a:custGeom>
            <a:avLst/>
            <a:gdLst/>
            <a:ahLst/>
            <a:cxnLst/>
            <a:rect l="l" t="t" r="r" b="b"/>
            <a:pathLst>
              <a:path w="8433797" h="7191728">
                <a:moveTo>
                  <a:pt x="0" y="0"/>
                </a:moveTo>
                <a:lnTo>
                  <a:pt x="8433797" y="0"/>
                </a:lnTo>
                <a:lnTo>
                  <a:pt x="8433797" y="7191728"/>
                </a:lnTo>
                <a:lnTo>
                  <a:pt x="0" y="7191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315384" y="4611453"/>
            <a:ext cx="6541656" cy="1035519"/>
          </a:xfrm>
          <a:prstGeom prst="rect">
            <a:avLst/>
          </a:prstGeom>
        </p:spPr>
        <p:txBody>
          <a:bodyPr lIns="0" tIns="0" rIns="0" bIns="0" rtlCol="0" anchor="t">
            <a:spAutoFit/>
          </a:bodyPr>
          <a:lstStyle/>
          <a:p>
            <a:pPr algn="ctr">
              <a:lnSpc>
                <a:spcPts val="4176"/>
              </a:lnSpc>
            </a:pPr>
            <a:r>
              <a:rPr lang="en-US" sz="3213">
                <a:solidFill>
                  <a:srgbClr val="2E0031"/>
                </a:solidFill>
                <a:latin typeface="Tomorrow Bold"/>
              </a:rPr>
              <a:t>proses pencarian tidak efisien</a:t>
            </a:r>
          </a:p>
          <a:p>
            <a:pPr algn="ctr">
              <a:lnSpc>
                <a:spcPts val="4176"/>
              </a:lnSpc>
            </a:pPr>
            <a:endParaRPr lang="en-US" sz="3213">
              <a:solidFill>
                <a:srgbClr val="2E0031"/>
              </a:solidFill>
              <a:latin typeface="Tomorrow Bold"/>
            </a:endParaRPr>
          </a:p>
        </p:txBody>
      </p:sp>
      <p:sp>
        <p:nvSpPr>
          <p:cNvPr id="7" name="TextBox 7"/>
          <p:cNvSpPr txBox="1"/>
          <p:nvPr/>
        </p:nvSpPr>
        <p:spPr>
          <a:xfrm>
            <a:off x="1315384" y="5600988"/>
            <a:ext cx="6541656" cy="2083269"/>
          </a:xfrm>
          <a:prstGeom prst="rect">
            <a:avLst/>
          </a:prstGeom>
        </p:spPr>
        <p:txBody>
          <a:bodyPr lIns="0" tIns="0" rIns="0" bIns="0" rtlCol="0" anchor="t">
            <a:spAutoFit/>
          </a:bodyPr>
          <a:lstStyle/>
          <a:p>
            <a:pPr algn="just">
              <a:lnSpc>
                <a:spcPts val="4176"/>
              </a:lnSpc>
            </a:pPr>
            <a:r>
              <a:rPr lang="en-US" sz="3213">
                <a:solidFill>
                  <a:srgbClr val="2E0031"/>
                </a:solidFill>
                <a:latin typeface="Tomorrow"/>
              </a:rPr>
              <a:t>Metode saat ini untuk mencari kost adalah waktu yang cukup lama dan sering menghasilkan hasil yang tidak memuaskan.</a:t>
            </a:r>
          </a:p>
        </p:txBody>
      </p:sp>
      <p:sp>
        <p:nvSpPr>
          <p:cNvPr id="8" name="TextBox 8"/>
          <p:cNvSpPr txBox="1"/>
          <p:nvPr/>
        </p:nvSpPr>
        <p:spPr>
          <a:xfrm>
            <a:off x="10413232" y="4631856"/>
            <a:ext cx="6541656" cy="511644"/>
          </a:xfrm>
          <a:prstGeom prst="rect">
            <a:avLst/>
          </a:prstGeom>
        </p:spPr>
        <p:txBody>
          <a:bodyPr lIns="0" tIns="0" rIns="0" bIns="0" rtlCol="0" anchor="t">
            <a:spAutoFit/>
          </a:bodyPr>
          <a:lstStyle/>
          <a:p>
            <a:pPr algn="ctr">
              <a:lnSpc>
                <a:spcPts val="4176"/>
              </a:lnSpc>
            </a:pPr>
            <a:r>
              <a:rPr lang="en-US" sz="3213">
                <a:solidFill>
                  <a:srgbClr val="2E0031"/>
                </a:solidFill>
                <a:latin typeface="Tomorrow Bold"/>
              </a:rPr>
              <a:t>opsi yang terbatas</a:t>
            </a:r>
          </a:p>
        </p:txBody>
      </p:sp>
      <p:sp>
        <p:nvSpPr>
          <p:cNvPr id="9" name="TextBox 9"/>
          <p:cNvSpPr txBox="1"/>
          <p:nvPr/>
        </p:nvSpPr>
        <p:spPr>
          <a:xfrm>
            <a:off x="10413232" y="5618397"/>
            <a:ext cx="6541656" cy="3131019"/>
          </a:xfrm>
          <a:prstGeom prst="rect">
            <a:avLst/>
          </a:prstGeom>
        </p:spPr>
        <p:txBody>
          <a:bodyPr lIns="0" tIns="0" rIns="0" bIns="0" rtlCol="0" anchor="t">
            <a:spAutoFit/>
          </a:bodyPr>
          <a:lstStyle/>
          <a:p>
            <a:pPr algn="just">
              <a:lnSpc>
                <a:spcPts val="4176"/>
              </a:lnSpc>
            </a:pPr>
            <a:r>
              <a:rPr lang="en-US" sz="3213">
                <a:solidFill>
                  <a:srgbClr val="2E0031"/>
                </a:solidFill>
                <a:latin typeface="Tomorrow"/>
              </a:rPr>
              <a:t>sulit mendaptkan gambar yang jelas tentang kost,fasilitas dan banyak kost tidak di iklankan online, membuatnya sulit untuk menemukan kesesuaian yang sempurna.</a:t>
            </a:r>
          </a:p>
        </p:txBody>
      </p:sp>
      <p:sp>
        <p:nvSpPr>
          <p:cNvPr id="10" name="TextBox 10"/>
          <p:cNvSpPr txBox="1"/>
          <p:nvPr/>
        </p:nvSpPr>
        <p:spPr>
          <a:xfrm>
            <a:off x="1028700" y="2898273"/>
            <a:ext cx="4601502" cy="931104"/>
          </a:xfrm>
          <a:prstGeom prst="rect">
            <a:avLst/>
          </a:prstGeom>
        </p:spPr>
        <p:txBody>
          <a:bodyPr lIns="0" tIns="0" rIns="0" bIns="0" rtlCol="0" anchor="t">
            <a:spAutoFit/>
          </a:bodyPr>
          <a:lstStyle/>
          <a:p>
            <a:pPr algn="ctr">
              <a:lnSpc>
                <a:spcPts val="7251"/>
              </a:lnSpc>
            </a:pPr>
            <a:r>
              <a:rPr lang="en-US" sz="6198">
                <a:solidFill>
                  <a:srgbClr val="000000"/>
                </a:solidFill>
                <a:latin typeface="210 마마블럭"/>
              </a:rPr>
              <a:t>Permasalahan</a:t>
            </a:r>
          </a:p>
        </p:txBody>
      </p:sp>
      <p:sp>
        <p:nvSpPr>
          <p:cNvPr id="11" name="TextBox 11"/>
          <p:cNvSpPr txBox="1"/>
          <p:nvPr/>
        </p:nvSpPr>
        <p:spPr>
          <a:xfrm>
            <a:off x="10124780" y="2898273"/>
            <a:ext cx="4601502" cy="931104"/>
          </a:xfrm>
          <a:prstGeom prst="rect">
            <a:avLst/>
          </a:prstGeom>
        </p:spPr>
        <p:txBody>
          <a:bodyPr lIns="0" tIns="0" rIns="0" bIns="0" rtlCol="0" anchor="t">
            <a:spAutoFit/>
          </a:bodyPr>
          <a:lstStyle/>
          <a:p>
            <a:pPr algn="ctr">
              <a:lnSpc>
                <a:spcPts val="7251"/>
              </a:lnSpc>
            </a:pPr>
            <a:r>
              <a:rPr lang="en-US" sz="6198">
                <a:solidFill>
                  <a:srgbClr val="000000"/>
                </a:solidFill>
                <a:latin typeface="210 마마블럭"/>
              </a:rPr>
              <a:t>Permasalahan</a:t>
            </a:r>
          </a:p>
        </p:txBody>
      </p:sp>
      <p:sp>
        <p:nvSpPr>
          <p:cNvPr id="12" name="TextBox 12"/>
          <p:cNvSpPr txBox="1"/>
          <p:nvPr/>
        </p:nvSpPr>
        <p:spPr>
          <a:xfrm>
            <a:off x="2720334" y="1047750"/>
            <a:ext cx="1218233" cy="296428"/>
          </a:xfrm>
          <a:prstGeom prst="rect">
            <a:avLst/>
          </a:prstGeom>
        </p:spPr>
        <p:txBody>
          <a:bodyPr lIns="0" tIns="0" rIns="0" bIns="0" rtlCol="0" anchor="t">
            <a:spAutoFit/>
          </a:bodyPr>
          <a:lstStyle/>
          <a:p>
            <a:pPr algn="ctr">
              <a:lnSpc>
                <a:spcPts val="2332"/>
              </a:lnSpc>
            </a:pPr>
            <a:r>
              <a:rPr lang="en-US" sz="2221" b="1" dirty="0">
                <a:solidFill>
                  <a:srgbClr val="FFFFFF"/>
                </a:solidFill>
                <a:latin typeface="210 마마블럭 Semi-Bold"/>
              </a:rPr>
              <a:t>FINDKOST</a:t>
            </a:r>
          </a:p>
        </p:txBody>
      </p:sp>
      <p:sp>
        <p:nvSpPr>
          <p:cNvPr id="13" name="Freeform 13"/>
          <p:cNvSpPr/>
          <p:nvPr/>
        </p:nvSpPr>
        <p:spPr>
          <a:xfrm>
            <a:off x="4278692" y="627300"/>
            <a:ext cx="1150314" cy="1139857"/>
          </a:xfrm>
          <a:custGeom>
            <a:avLst/>
            <a:gdLst/>
            <a:ahLst/>
            <a:cxnLst/>
            <a:rect l="l" t="t" r="r" b="b"/>
            <a:pathLst>
              <a:path w="1150314" h="1139857">
                <a:moveTo>
                  <a:pt x="0" y="0"/>
                </a:moveTo>
                <a:lnTo>
                  <a:pt x="1150314" y="0"/>
                </a:lnTo>
                <a:lnTo>
                  <a:pt x="1150314" y="1139857"/>
                </a:lnTo>
                <a:lnTo>
                  <a:pt x="0" y="1139857"/>
                </a:lnTo>
                <a:lnTo>
                  <a:pt x="0" y="0"/>
                </a:lnTo>
                <a:close/>
              </a:path>
            </a:pathLst>
          </a:custGeom>
          <a:blipFill>
            <a:blip r:embed="rId5">
              <a:alphaModFix amt="28000"/>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851534" y="2423462"/>
            <a:ext cx="12584933" cy="7691515"/>
          </a:xfrm>
          <a:custGeom>
            <a:avLst/>
            <a:gdLst/>
            <a:ahLst/>
            <a:cxnLst/>
            <a:rect l="l" t="t" r="r" b="b"/>
            <a:pathLst>
              <a:path w="12584933" h="7691515">
                <a:moveTo>
                  <a:pt x="0" y="0"/>
                </a:moveTo>
                <a:lnTo>
                  <a:pt x="12584932" y="0"/>
                </a:lnTo>
                <a:lnTo>
                  <a:pt x="12584932" y="7691515"/>
                </a:lnTo>
                <a:lnTo>
                  <a:pt x="0" y="7691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860311" y="2806297"/>
            <a:ext cx="3965011" cy="1011537"/>
          </a:xfrm>
          <a:prstGeom prst="rect">
            <a:avLst/>
          </a:prstGeom>
        </p:spPr>
        <p:txBody>
          <a:bodyPr lIns="0" tIns="0" rIns="0" bIns="0" rtlCol="0" anchor="t">
            <a:spAutoFit/>
          </a:bodyPr>
          <a:lstStyle/>
          <a:p>
            <a:pPr algn="ctr">
              <a:lnSpc>
                <a:spcPts val="7871"/>
              </a:lnSpc>
            </a:pPr>
            <a:r>
              <a:rPr lang="en-US" sz="6728">
                <a:solidFill>
                  <a:srgbClr val="FFFFFF"/>
                </a:solidFill>
                <a:latin typeface="210 마마블럭"/>
              </a:rPr>
              <a:t>Tujuan</a:t>
            </a:r>
          </a:p>
        </p:txBody>
      </p:sp>
      <p:sp>
        <p:nvSpPr>
          <p:cNvPr id="5" name="TextBox 5"/>
          <p:cNvSpPr txBox="1"/>
          <p:nvPr/>
        </p:nvSpPr>
        <p:spPr>
          <a:xfrm>
            <a:off x="4087073" y="4558625"/>
            <a:ext cx="10113854" cy="4178769"/>
          </a:xfrm>
          <a:prstGeom prst="rect">
            <a:avLst/>
          </a:prstGeom>
        </p:spPr>
        <p:txBody>
          <a:bodyPr lIns="0" tIns="0" rIns="0" bIns="0" rtlCol="0" anchor="t">
            <a:spAutoFit/>
          </a:bodyPr>
          <a:lstStyle/>
          <a:p>
            <a:pPr algn="just">
              <a:lnSpc>
                <a:spcPts val="4176"/>
              </a:lnSpc>
            </a:pPr>
            <a:r>
              <a:rPr lang="en-US" sz="3213">
                <a:solidFill>
                  <a:srgbClr val="2E0031"/>
                </a:solidFill>
                <a:latin typeface="Tomorrow"/>
              </a:rPr>
              <a:t>Tujuan dari pembuatan aplikasi ini yaitu untuk menyediakan platform yang membuat pengguna mencari kost yang menjadi mudah dan menyenangkan. Ini juga bertujuan untuk menyederhanakan pengguna dalam pencarian kost agar dapat memakai waktu dengan baik dan berguna serta juga bertujuan untuk merevolusi cara orang untuk mencari kost di Airmadidi.                      </a:t>
            </a:r>
          </a:p>
        </p:txBody>
      </p:sp>
      <p:sp>
        <p:nvSpPr>
          <p:cNvPr id="6" name="Freeform 6"/>
          <p:cNvSpPr/>
          <p:nvPr/>
        </p:nvSpPr>
        <p:spPr>
          <a:xfrm>
            <a:off x="13267659" y="512080"/>
            <a:ext cx="1150314" cy="1139857"/>
          </a:xfrm>
          <a:custGeom>
            <a:avLst/>
            <a:gdLst/>
            <a:ahLst/>
            <a:cxnLst/>
            <a:rect l="l" t="t" r="r" b="b"/>
            <a:pathLst>
              <a:path w="1150314" h="1139857">
                <a:moveTo>
                  <a:pt x="0" y="0"/>
                </a:moveTo>
                <a:lnTo>
                  <a:pt x="1150315" y="0"/>
                </a:lnTo>
                <a:lnTo>
                  <a:pt x="1150315" y="1139857"/>
                </a:lnTo>
                <a:lnTo>
                  <a:pt x="0" y="1139857"/>
                </a:lnTo>
                <a:lnTo>
                  <a:pt x="0" y="0"/>
                </a:lnTo>
                <a:close/>
              </a:path>
            </a:pathLst>
          </a:custGeom>
          <a:blipFill>
            <a:blip r:embed="rId5">
              <a:alphaModFix amt="28000"/>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1860311" y="879222"/>
            <a:ext cx="1218233" cy="296428"/>
          </a:xfrm>
          <a:prstGeom prst="rect">
            <a:avLst/>
          </a:prstGeom>
        </p:spPr>
        <p:txBody>
          <a:bodyPr lIns="0" tIns="0" rIns="0" bIns="0" rtlCol="0" anchor="t">
            <a:spAutoFit/>
          </a:bodyPr>
          <a:lstStyle/>
          <a:p>
            <a:pPr algn="ctr">
              <a:lnSpc>
                <a:spcPts val="2332"/>
              </a:lnSpc>
            </a:pPr>
            <a:r>
              <a:rPr lang="en-US" sz="2221" b="1" dirty="0">
                <a:solidFill>
                  <a:srgbClr val="FFFFFF"/>
                </a:solidFill>
                <a:latin typeface="210 마마블럭 Semi-Bold"/>
              </a:rPr>
              <a:t>FINDKOST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0031"/>
        </a:solidFill>
        <a:effectLst/>
      </p:bgPr>
    </p:bg>
    <p:spTree>
      <p:nvGrpSpPr>
        <p:cNvPr id="1" name=""/>
        <p:cNvGrpSpPr/>
        <p:nvPr/>
      </p:nvGrpSpPr>
      <p:grpSpPr>
        <a:xfrm>
          <a:off x="0" y="0"/>
          <a:ext cx="0" cy="0"/>
          <a:chOff x="0" y="0"/>
          <a:chExt cx="0" cy="0"/>
        </a:xfrm>
      </p:grpSpPr>
      <p:sp>
        <p:nvSpPr>
          <p:cNvPr id="2" name="Freeform 2"/>
          <p:cNvSpPr/>
          <p:nvPr/>
        </p:nvSpPr>
        <p:spPr>
          <a:xfrm>
            <a:off x="2802778" y="5143500"/>
            <a:ext cx="15485222" cy="5771765"/>
          </a:xfrm>
          <a:custGeom>
            <a:avLst/>
            <a:gdLst/>
            <a:ahLst/>
            <a:cxnLst/>
            <a:rect l="l" t="t" r="r" b="b"/>
            <a:pathLst>
              <a:path w="15485222" h="5771765">
                <a:moveTo>
                  <a:pt x="0" y="0"/>
                </a:moveTo>
                <a:lnTo>
                  <a:pt x="15485222" y="0"/>
                </a:lnTo>
                <a:lnTo>
                  <a:pt x="15485222" y="5771765"/>
                </a:lnTo>
                <a:lnTo>
                  <a:pt x="0" y="5771765"/>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207689" y="-5583821"/>
            <a:ext cx="8415378" cy="841537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DFF">
                <a:alpha val="36863"/>
              </a:srgbClr>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6289326" y="540627"/>
            <a:ext cx="11226519" cy="9205746"/>
          </a:xfrm>
          <a:custGeom>
            <a:avLst/>
            <a:gdLst/>
            <a:ahLst/>
            <a:cxnLst/>
            <a:rect l="l" t="t" r="r" b="b"/>
            <a:pathLst>
              <a:path w="11226519" h="9205746">
                <a:moveTo>
                  <a:pt x="0" y="0"/>
                </a:moveTo>
                <a:lnTo>
                  <a:pt x="11226519" y="0"/>
                </a:lnTo>
                <a:lnTo>
                  <a:pt x="11226519" y="9205746"/>
                </a:lnTo>
                <a:lnTo>
                  <a:pt x="0" y="92057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4298700"/>
            <a:ext cx="7361720" cy="5447673"/>
          </a:xfrm>
          <a:custGeom>
            <a:avLst/>
            <a:gdLst/>
            <a:ahLst/>
            <a:cxnLst/>
            <a:rect l="l" t="t" r="r" b="b"/>
            <a:pathLst>
              <a:path w="7361720" h="5447673">
                <a:moveTo>
                  <a:pt x="0" y="0"/>
                </a:moveTo>
                <a:lnTo>
                  <a:pt x="7361720" y="0"/>
                </a:lnTo>
                <a:lnTo>
                  <a:pt x="7361720" y="5447673"/>
                </a:lnTo>
                <a:lnTo>
                  <a:pt x="0" y="5447673"/>
                </a:lnTo>
                <a:lnTo>
                  <a:pt x="0" y="0"/>
                </a:lnTo>
                <a:close/>
              </a:path>
            </a:pathLst>
          </a:custGeom>
          <a:blipFill>
            <a:blip r:embed="rId6"/>
            <a:stretch>
              <a:fillRect/>
            </a:stretch>
          </a:blipFill>
        </p:spPr>
      </p:sp>
      <p:sp>
        <p:nvSpPr>
          <p:cNvPr id="8" name="TextBox 8"/>
          <p:cNvSpPr txBox="1"/>
          <p:nvPr/>
        </p:nvSpPr>
        <p:spPr>
          <a:xfrm>
            <a:off x="10545389" y="797611"/>
            <a:ext cx="1218233" cy="318007"/>
          </a:xfrm>
          <a:prstGeom prst="rect">
            <a:avLst/>
          </a:prstGeom>
        </p:spPr>
        <p:txBody>
          <a:bodyPr lIns="0" tIns="0" rIns="0" bIns="0" rtlCol="0" anchor="t">
            <a:spAutoFit/>
          </a:bodyPr>
          <a:lstStyle/>
          <a:p>
            <a:pPr algn="ctr">
              <a:lnSpc>
                <a:spcPts val="2332"/>
              </a:lnSpc>
            </a:pPr>
            <a:r>
              <a:rPr lang="en-US" sz="2221">
                <a:solidFill>
                  <a:srgbClr val="FFFFFF"/>
                </a:solidFill>
                <a:latin typeface="210 마마블럭 Semi-Bold"/>
              </a:rPr>
              <a:t>FINDKOST</a:t>
            </a:r>
          </a:p>
        </p:txBody>
      </p:sp>
      <p:sp>
        <p:nvSpPr>
          <p:cNvPr id="9" name="TextBox 9"/>
          <p:cNvSpPr txBox="1"/>
          <p:nvPr/>
        </p:nvSpPr>
        <p:spPr>
          <a:xfrm>
            <a:off x="6976891" y="2547250"/>
            <a:ext cx="9573461" cy="2928725"/>
          </a:xfrm>
          <a:prstGeom prst="rect">
            <a:avLst/>
          </a:prstGeom>
        </p:spPr>
        <p:txBody>
          <a:bodyPr lIns="0" tIns="0" rIns="0" bIns="0" rtlCol="0" anchor="t">
            <a:spAutoFit/>
          </a:bodyPr>
          <a:lstStyle/>
          <a:p>
            <a:pPr algn="just">
              <a:lnSpc>
                <a:spcPts val="3325"/>
              </a:lnSpc>
            </a:pPr>
            <a:r>
              <a:rPr lang="en-US" sz="2558">
                <a:solidFill>
                  <a:srgbClr val="2E0031"/>
                </a:solidFill>
                <a:latin typeface="Tomorrow"/>
              </a:rPr>
              <a:t>Dalam aplikasi FINDKOST, pengguna dapat mencari kost berdasarkan lokasi, harga, dan fasilitas yang diinginkan. Aplikasi ini juga menyediakan fitur filtering yang membolehkan pengguna memilih kost yang sesuai dengan keperluan mereka. Dengan target pemirsa yaitu mahasiswa yang berkuliah di Unklab atau siapapun yang mencari pengalaman hidup nyaman dan damai di airmadidi.</a:t>
            </a:r>
          </a:p>
        </p:txBody>
      </p:sp>
      <p:sp>
        <p:nvSpPr>
          <p:cNvPr id="10" name="TextBox 10"/>
          <p:cNvSpPr txBox="1"/>
          <p:nvPr/>
        </p:nvSpPr>
        <p:spPr>
          <a:xfrm>
            <a:off x="6289326" y="1101437"/>
            <a:ext cx="5130203" cy="550462"/>
          </a:xfrm>
          <a:prstGeom prst="rect">
            <a:avLst/>
          </a:prstGeom>
        </p:spPr>
        <p:txBody>
          <a:bodyPr lIns="0" tIns="0" rIns="0" bIns="0" rtlCol="0" anchor="t">
            <a:spAutoFit/>
          </a:bodyPr>
          <a:lstStyle/>
          <a:p>
            <a:pPr algn="ctr">
              <a:lnSpc>
                <a:spcPts val="4204"/>
              </a:lnSpc>
            </a:pPr>
            <a:r>
              <a:rPr lang="en-US" sz="4004" dirty="0">
                <a:solidFill>
                  <a:srgbClr val="000000">
                    <a:alpha val="47843"/>
                  </a:srgbClr>
                </a:solidFill>
                <a:latin typeface="210 마마블럭"/>
              </a:rPr>
              <a:t>FINDKOST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684667" y="1028700"/>
            <a:ext cx="3574633" cy="8229600"/>
          </a:xfrm>
          <a:custGeom>
            <a:avLst/>
            <a:gdLst/>
            <a:ahLst/>
            <a:cxnLst/>
            <a:rect l="l" t="t" r="r" b="b"/>
            <a:pathLst>
              <a:path w="3574633" h="8229600">
                <a:moveTo>
                  <a:pt x="0" y="0"/>
                </a:moveTo>
                <a:lnTo>
                  <a:pt x="3574633" y="0"/>
                </a:lnTo>
                <a:lnTo>
                  <a:pt x="3574633" y="8229600"/>
                </a:lnTo>
                <a:lnTo>
                  <a:pt x="0" y="8229600"/>
                </a:lnTo>
                <a:lnTo>
                  <a:pt x="0" y="0"/>
                </a:lnTo>
                <a:close/>
              </a:path>
            </a:pathLst>
          </a:custGeom>
          <a:blipFill>
            <a:blip r:embed="rId3"/>
            <a:stretch>
              <a:fillRect/>
            </a:stretch>
          </a:blipFill>
        </p:spPr>
      </p:sp>
      <p:sp>
        <p:nvSpPr>
          <p:cNvPr id="4" name="Freeform 4"/>
          <p:cNvSpPr/>
          <p:nvPr/>
        </p:nvSpPr>
        <p:spPr>
          <a:xfrm flipH="1">
            <a:off x="1027187" y="1028700"/>
            <a:ext cx="3574633" cy="8229600"/>
          </a:xfrm>
          <a:custGeom>
            <a:avLst/>
            <a:gdLst/>
            <a:ahLst/>
            <a:cxnLst/>
            <a:rect l="l" t="t" r="r" b="b"/>
            <a:pathLst>
              <a:path w="3574633" h="8229600">
                <a:moveTo>
                  <a:pt x="3574633" y="0"/>
                </a:moveTo>
                <a:lnTo>
                  <a:pt x="0" y="0"/>
                </a:lnTo>
                <a:lnTo>
                  <a:pt x="0" y="8229600"/>
                </a:lnTo>
                <a:lnTo>
                  <a:pt x="3574633" y="8229600"/>
                </a:lnTo>
                <a:lnTo>
                  <a:pt x="3574633" y="0"/>
                </a:lnTo>
                <a:close/>
              </a:path>
            </a:pathLst>
          </a:custGeom>
          <a:blipFill>
            <a:blip r:embed="rId3"/>
            <a:stretch>
              <a:fillRect/>
            </a:stretch>
          </a:blipFill>
        </p:spPr>
      </p:sp>
      <p:sp>
        <p:nvSpPr>
          <p:cNvPr id="5" name="TextBox 5"/>
          <p:cNvSpPr txBox="1"/>
          <p:nvPr/>
        </p:nvSpPr>
        <p:spPr>
          <a:xfrm>
            <a:off x="3718060" y="3182457"/>
            <a:ext cx="10851880" cy="4322135"/>
          </a:xfrm>
          <a:prstGeom prst="rect">
            <a:avLst/>
          </a:prstGeom>
        </p:spPr>
        <p:txBody>
          <a:bodyPr lIns="0" tIns="0" rIns="0" bIns="0" rtlCol="0" anchor="t">
            <a:spAutoFit/>
          </a:bodyPr>
          <a:lstStyle/>
          <a:p>
            <a:pPr algn="ctr">
              <a:lnSpc>
                <a:spcPts val="16463"/>
              </a:lnSpc>
            </a:pPr>
            <a:r>
              <a:rPr lang="en-US" sz="17330">
                <a:solidFill>
                  <a:srgbClr val="FFFFFF"/>
                </a:solidFill>
                <a:latin typeface="210 마마블럭"/>
              </a:rPr>
              <a:t>TERIMA KASIH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342</Words>
  <Application>Microsoft Office PowerPoint</Application>
  <PresentationFormat>Custom</PresentationFormat>
  <Paragraphs>24</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210 마마블럭</vt:lpstr>
      <vt:lpstr>Tomorrow Bold</vt:lpstr>
      <vt:lpstr>Arial</vt:lpstr>
      <vt:lpstr>Gagalin</vt:lpstr>
      <vt:lpstr>Calibri</vt:lpstr>
      <vt:lpstr>210 마마블럭 Semi-Bold</vt:lpstr>
      <vt:lpstr>Tomorrow</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FindKost</dc:title>
  <cp:lastModifiedBy>Rarentewan, Mayjen</cp:lastModifiedBy>
  <cp:revision>2</cp:revision>
  <dcterms:created xsi:type="dcterms:W3CDTF">2006-08-16T00:00:00Z</dcterms:created>
  <dcterms:modified xsi:type="dcterms:W3CDTF">2024-06-13T14:49:31Z</dcterms:modified>
  <dc:identifier>DAGH_4VchSQ</dc:identifier>
</cp:coreProperties>
</file>